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6" r:id="rId4"/>
    <p:sldId id="275" r:id="rId5"/>
    <p:sldId id="276" r:id="rId6"/>
    <p:sldId id="278" r:id="rId7"/>
  </p:sldIdLst>
  <p:sldSz cx="12192000" cy="6858000"/>
  <p:notesSz cx="6858000" cy="9144000"/>
  <p:embeddedFontLst>
    <p:embeddedFont>
      <p:font typeface="프리젠테이션 7 Bold" charset="-127"/>
      <p:bold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CCC"/>
    <a:srgbClr val="C6CDB5"/>
    <a:srgbClr val="3B5735"/>
    <a:srgbClr val="9CB5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60"/>
  </p:normalViewPr>
  <p:slideViewPr>
    <p:cSldViewPr snapToGrid="0">
      <p:cViewPr varScale="1">
        <p:scale>
          <a:sx n="45" d="100"/>
          <a:sy n="45" d="100"/>
        </p:scale>
        <p:origin x="30" y="8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성준 정" userId="4799240394756efa" providerId="LiveId" clId="{E1632D3E-5CFD-40EA-A02C-5570F9C5A9A1}"/>
    <pc:docChg chg="undo custSel delSld modSld">
      <pc:chgData name="성준 정" userId="4799240394756efa" providerId="LiveId" clId="{E1632D3E-5CFD-40EA-A02C-5570F9C5A9A1}" dt="2024-07-24T01:42:52.736" v="739" actId="478"/>
      <pc:docMkLst>
        <pc:docMk/>
      </pc:docMkLst>
      <pc:sldChg chg="delSp mod">
        <pc:chgData name="성준 정" userId="4799240394756efa" providerId="LiveId" clId="{E1632D3E-5CFD-40EA-A02C-5570F9C5A9A1}" dt="2024-07-24T01:42:52.736" v="739" actId="478"/>
        <pc:sldMkLst>
          <pc:docMk/>
          <pc:sldMk cId="757891399" sldId="259"/>
        </pc:sldMkLst>
        <pc:spChg chg="del">
          <ac:chgData name="성준 정" userId="4799240394756efa" providerId="LiveId" clId="{E1632D3E-5CFD-40EA-A02C-5570F9C5A9A1}" dt="2024-07-24T01:42:52.736" v="739" actId="478"/>
          <ac:spMkLst>
            <pc:docMk/>
            <pc:sldMk cId="757891399" sldId="259"/>
            <ac:spMk id="25" creationId="{21619278-2658-E71B-7907-9A729C8A26CD}"/>
          </ac:spMkLst>
        </pc:spChg>
      </pc:sldChg>
      <pc:sldChg chg="modSp mod">
        <pc:chgData name="성준 정" userId="4799240394756efa" providerId="LiveId" clId="{E1632D3E-5CFD-40EA-A02C-5570F9C5A9A1}" dt="2024-07-24T01:42:45.662" v="738" actId="20577"/>
        <pc:sldMkLst>
          <pc:docMk/>
          <pc:sldMk cId="1411558096" sldId="276"/>
        </pc:sldMkLst>
        <pc:spChg chg="mod">
          <ac:chgData name="성준 정" userId="4799240394756efa" providerId="LiveId" clId="{E1632D3E-5CFD-40EA-A02C-5570F9C5A9A1}" dt="2024-07-24T01:42:45.662" v="738" actId="20577"/>
          <ac:spMkLst>
            <pc:docMk/>
            <pc:sldMk cId="1411558096" sldId="276"/>
            <ac:spMk id="2" creationId="{43E0F5AB-B2F0-753B-5C90-3FA52C6DFA07}"/>
          </ac:spMkLst>
        </pc:spChg>
      </pc:sldChg>
      <pc:sldChg chg="del">
        <pc:chgData name="성준 정" userId="4799240394756efa" providerId="LiveId" clId="{E1632D3E-5CFD-40EA-A02C-5570F9C5A9A1}" dt="2024-07-24T01:24:41.004" v="0" actId="47"/>
        <pc:sldMkLst>
          <pc:docMk/>
          <pc:sldMk cId="818216701" sldId="277"/>
        </pc:sldMkLst>
      </pc:sldChg>
      <pc:sldChg chg="modSp mod">
        <pc:chgData name="성준 정" userId="4799240394756efa" providerId="LiveId" clId="{E1632D3E-5CFD-40EA-A02C-5570F9C5A9A1}" dt="2024-07-24T01:42:06.329" v="702" actId="1036"/>
        <pc:sldMkLst>
          <pc:docMk/>
          <pc:sldMk cId="1243151848" sldId="278"/>
        </pc:sldMkLst>
        <pc:graphicFrameChg chg="mod modGraphic">
          <ac:chgData name="성준 정" userId="4799240394756efa" providerId="LiveId" clId="{E1632D3E-5CFD-40EA-A02C-5570F9C5A9A1}" dt="2024-07-24T01:42:06.329" v="702" actId="1036"/>
          <ac:graphicFrameMkLst>
            <pc:docMk/>
            <pc:sldMk cId="1243151848" sldId="278"/>
            <ac:graphicFrameMk id="2" creationId="{68C4ACB1-0360-EBB7-4D21-2159B921A053}"/>
          </ac:graphicFrameMkLst>
        </pc:graphicFrameChg>
        <pc:graphicFrameChg chg="mod modGraphic">
          <ac:chgData name="성준 정" userId="4799240394756efa" providerId="LiveId" clId="{E1632D3E-5CFD-40EA-A02C-5570F9C5A9A1}" dt="2024-07-24T01:42:06.329" v="702" actId="1036"/>
          <ac:graphicFrameMkLst>
            <pc:docMk/>
            <pc:sldMk cId="1243151848" sldId="278"/>
            <ac:graphicFrameMk id="6" creationId="{C9275E41-BA14-73D6-C6A9-63CD9A6563FC}"/>
          </ac:graphicFrameMkLst>
        </pc:graphicFrameChg>
      </pc:sldChg>
      <pc:sldChg chg="delSp modSp del mod">
        <pc:chgData name="성준 정" userId="4799240394756efa" providerId="LiveId" clId="{E1632D3E-5CFD-40EA-A02C-5570F9C5A9A1}" dt="2024-07-24T01:42:23.279" v="705" actId="47"/>
        <pc:sldMkLst>
          <pc:docMk/>
          <pc:sldMk cId="3629875906" sldId="279"/>
        </pc:sldMkLst>
        <pc:picChg chg="del">
          <ac:chgData name="성준 정" userId="4799240394756efa" providerId="LiveId" clId="{E1632D3E-5CFD-40EA-A02C-5570F9C5A9A1}" dt="2024-07-24T01:42:11.198" v="704" actId="478"/>
          <ac:picMkLst>
            <pc:docMk/>
            <pc:sldMk cId="3629875906" sldId="279"/>
            <ac:picMk id="7" creationId="{CF73D1BB-8F09-089D-4FBB-9C1B61D376D7}"/>
          </ac:picMkLst>
        </pc:picChg>
        <pc:picChg chg="del mod">
          <ac:chgData name="성준 정" userId="4799240394756efa" providerId="LiveId" clId="{E1632D3E-5CFD-40EA-A02C-5570F9C5A9A1}" dt="2024-07-24T01:42:11.198" v="704" actId="478"/>
          <ac:picMkLst>
            <pc:docMk/>
            <pc:sldMk cId="3629875906" sldId="279"/>
            <ac:picMk id="9" creationId="{83E1C6B4-7D10-2C43-FACD-8D0EE84DC9B7}"/>
          </ac:picMkLst>
        </pc:picChg>
      </pc:sldChg>
      <pc:sldChg chg="del">
        <pc:chgData name="성준 정" userId="4799240394756efa" providerId="LiveId" clId="{E1632D3E-5CFD-40EA-A02C-5570F9C5A9A1}" dt="2024-07-24T01:42:24.110" v="706" actId="47"/>
        <pc:sldMkLst>
          <pc:docMk/>
          <pc:sldMk cId="1436325801" sldId="280"/>
        </pc:sldMkLst>
      </pc:sldChg>
      <pc:sldChg chg="del">
        <pc:chgData name="성준 정" userId="4799240394756efa" providerId="LiveId" clId="{E1632D3E-5CFD-40EA-A02C-5570F9C5A9A1}" dt="2024-07-24T01:42:24.771" v="707" actId="47"/>
        <pc:sldMkLst>
          <pc:docMk/>
          <pc:sldMk cId="3989698236" sldId="281"/>
        </pc:sldMkLst>
      </pc:sldChg>
      <pc:sldChg chg="del">
        <pc:chgData name="성준 정" userId="4799240394756efa" providerId="LiveId" clId="{E1632D3E-5CFD-40EA-A02C-5570F9C5A9A1}" dt="2024-07-24T01:42:25.724" v="708" actId="47"/>
        <pc:sldMkLst>
          <pc:docMk/>
          <pc:sldMk cId="2470901860" sldId="282"/>
        </pc:sldMkLst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51263C-8028-E6CD-55E6-4D0ED0886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05194F-83D9-CB4B-D4C2-C394E20DEA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380E5E-AC55-E8C6-DF29-8B67351E9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1E63AE-6972-BD10-6278-6B1422715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22DAA9-F46D-93CB-DC51-B04253EC6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55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1D1407-C3BB-C6FC-BCE6-084837B83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CEEA81-553F-FE46-29CC-0AE0D7F58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7E2270-FEE5-BD17-4F8F-3A40A2010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8C0DC1-17B2-3529-A268-2131BF8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7B02D1-55D1-722D-85D1-34A7662D7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147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EF6BF95-87A3-2114-BC11-8DF09ADDAA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EFC4D8-74B4-940B-584A-A1410CB7C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B58628-9FE7-615F-1C2F-6B6AA4CA7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C377BE-5FB2-2086-FABE-8303F424E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31131E-4115-1DC5-C646-F746F147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934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3B8E2D-9D79-4B4C-D4D5-CDBE65C64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5FBB29-2E2A-0C13-374F-9CEB89A61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3AFBFD-E4DB-D86E-3554-07D426D77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91C37-F67A-7D6A-C9AF-3CA09E85F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750EBD-273F-DC7F-2335-75C6CFE44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94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5C6893-F121-AF2A-B1B2-B7FE65505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31ABF4-DA24-4762-F95C-E364C892D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D71DC9-E9A4-A1D9-5592-9551189B9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EA2C5B-0BB2-AAAC-6281-665702445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3CA695-6250-5D2E-857D-209FB5654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3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2CEDDF-0DB9-8875-F8BB-C8998BD82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2A4684-83C4-591F-466A-3C0B51E32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F0B031-A932-920F-AE6A-3533A38A8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761569-DB3E-B58D-258B-5A7862AEE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09FD5C-76BE-DAF9-C2E4-CAD4142D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55A4AD-92F8-CFF4-39E6-6067D8F8A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168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ECF58-EAEA-8BC9-BF10-7657F3B09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43F5AB-544C-FA31-3093-C6A549CFA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C5AB86-4FE1-6130-81C6-8807BC353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DBF54F-D77B-8F51-64BB-090CD29B4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58F4E-4C02-2C9A-075B-18010F13B9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8422D8-44B5-8CAD-DA67-A34BBDC2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2A928CB-488E-33ED-8A26-F849FFDC3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31ECF0C-38CF-8BF9-1576-162A068A7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476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AAA844-99D8-0617-8910-BDE527958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DA2D66-FFD1-97EB-F27C-41362330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399C8F-87AE-8B2F-FA31-EE65DDCC4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02CF5D-7025-5E53-7762-15C79D10F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418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B54606F-9FA8-F833-5CF9-CAE460836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C117BE8-07BF-BAE5-613D-987C39A7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B2E440-1E78-C337-D876-8DBCDC90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258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B0F3FA-7014-8BBD-F1CD-9DFB6EE35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45D9D8-4CEF-9E94-1DD4-F7A91FEE2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9656EA-CB22-D8DB-C2B5-CFC1D959CD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66D3C-12E0-C963-E74F-6C9F2C180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26225D-7162-7250-57E9-FFF78F7BE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186D96-D3DA-0800-2E95-DE33F7AFE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035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985BC8-8B2E-C360-85AB-8D31AD39B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2D66739-8330-476D-46C4-D6CCF54F2D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115E78-6D18-C2B4-5C53-A1104DE3FB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97C4C2-0004-3585-1C82-28AB1AF5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CCEF6D-438C-A882-047A-E473AB198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6FC90B-4D3A-7E1B-0C04-03BCD274E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57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8BB6648-EDE6-F938-BE00-B01FB162F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7D2072-4EC6-5082-7F0C-BDDAFC786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6CAB39-39E2-15FB-2DEE-888EEFF4D0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CFD9-044C-44F8-864F-D61CAD06CAE1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7ED6D3-FEAA-C8CF-DC7E-ABDB80639D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B8AFC4-17D5-2167-8038-69AE32F42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472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5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9A6A2EE-7ECF-25C8-DF4F-DB4EEADEAB44}"/>
              </a:ext>
            </a:extLst>
          </p:cNvPr>
          <p:cNvCxnSpPr>
            <a:cxnSpLocks/>
          </p:cNvCxnSpPr>
          <p:nvPr/>
        </p:nvCxnSpPr>
        <p:spPr>
          <a:xfrm>
            <a:off x="11692088" y="4133630"/>
            <a:ext cx="0" cy="1206014"/>
          </a:xfrm>
          <a:prstGeom prst="line">
            <a:avLst/>
          </a:prstGeom>
          <a:ln w="38100">
            <a:solidFill>
              <a:srgbClr val="D6DC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9CFEB60-F3F2-D7FD-FBA9-703C1FCA1A3F}"/>
              </a:ext>
            </a:extLst>
          </p:cNvPr>
          <p:cNvSpPr txBox="1"/>
          <p:nvPr/>
        </p:nvSpPr>
        <p:spPr>
          <a:xfrm>
            <a:off x="3622158" y="4125036"/>
            <a:ext cx="8002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0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근감소증 환자 추출</a:t>
            </a:r>
            <a:endParaRPr lang="en-US" altLang="ko-KR" sz="1000" dirty="0">
              <a:solidFill>
                <a:srgbClr val="D6DCCC"/>
              </a:solidFill>
              <a:latin typeface="프리젠테이션 7 Bold" pitchFamily="2" charset="-127"/>
              <a:ea typeface="프리젠테이션 7 Bold" pitchFamily="2" charset="-127"/>
            </a:endParaRPr>
          </a:p>
          <a:p>
            <a:pPr algn="r"/>
            <a:r>
              <a:rPr lang="ko-KR" altLang="en-US" sz="2000" dirty="0" err="1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누베베</a:t>
            </a:r>
            <a:r>
              <a:rPr lang="ko-KR" altLang="en-US" sz="20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 비만 연구소 인턴 정성준</a:t>
            </a:r>
          </a:p>
        </p:txBody>
      </p:sp>
    </p:spTree>
    <p:extLst>
      <p:ext uri="{BB962C8B-B14F-4D97-AF65-F5344CB8AC3E}">
        <p14:creationId xmlns:p14="http://schemas.microsoft.com/office/powerpoint/2010/main" val="363004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5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CEB3279-7A64-3CF3-C7D7-726FE6359043}"/>
              </a:ext>
            </a:extLst>
          </p:cNvPr>
          <p:cNvCxnSpPr>
            <a:cxnSpLocks/>
          </p:cNvCxnSpPr>
          <p:nvPr/>
        </p:nvCxnSpPr>
        <p:spPr>
          <a:xfrm>
            <a:off x="0" y="672122"/>
            <a:ext cx="12192000" cy="0"/>
          </a:xfrm>
          <a:prstGeom prst="line">
            <a:avLst/>
          </a:prstGeom>
          <a:ln w="38100">
            <a:solidFill>
              <a:srgbClr val="D6DC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6B2F0D2-A037-2951-F216-F2846AF4A4B7}"/>
              </a:ext>
            </a:extLst>
          </p:cNvPr>
          <p:cNvSpPr txBox="1"/>
          <p:nvPr/>
        </p:nvSpPr>
        <p:spPr>
          <a:xfrm>
            <a:off x="724118" y="379735"/>
            <a:ext cx="3028732" cy="707886"/>
          </a:xfrm>
          <a:prstGeom prst="rect">
            <a:avLst/>
          </a:prstGeom>
          <a:solidFill>
            <a:srgbClr val="3B573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CONTENTS</a:t>
            </a:r>
            <a:endParaRPr lang="ko-KR" altLang="en-US" sz="4000" dirty="0">
              <a:solidFill>
                <a:srgbClr val="D6DCCC"/>
              </a:solidFill>
              <a:latin typeface="프리젠테이션 7 Bold" pitchFamily="2" charset="-127"/>
              <a:ea typeface="프리젠테이션 7 Bold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1BD491D-568D-B927-B444-AB2A3F4EDA1A}"/>
              </a:ext>
            </a:extLst>
          </p:cNvPr>
          <p:cNvGrpSpPr/>
          <p:nvPr/>
        </p:nvGrpSpPr>
        <p:grpSpPr>
          <a:xfrm>
            <a:off x="1284464" y="1308100"/>
            <a:ext cx="146755" cy="5102225"/>
            <a:chOff x="1284464" y="1422400"/>
            <a:chExt cx="146755" cy="5102225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A23876D5-F0FF-C2C9-F7F2-D491CCC2D52E}"/>
                </a:ext>
              </a:extLst>
            </p:cNvPr>
            <p:cNvCxnSpPr>
              <a:cxnSpLocks/>
            </p:cNvCxnSpPr>
            <p:nvPr/>
          </p:nvCxnSpPr>
          <p:spPr>
            <a:xfrm>
              <a:off x="1354667" y="1422400"/>
              <a:ext cx="0" cy="5102225"/>
            </a:xfrm>
            <a:prstGeom prst="line">
              <a:avLst/>
            </a:prstGeom>
            <a:ln w="38100">
              <a:solidFill>
                <a:srgbClr val="D6DCC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31834AF-5906-B006-4282-C67B76B30930}"/>
                </a:ext>
              </a:extLst>
            </p:cNvPr>
            <p:cNvSpPr/>
            <p:nvPr/>
          </p:nvSpPr>
          <p:spPr>
            <a:xfrm>
              <a:off x="1284464" y="1553995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13C66AC3-5F16-464F-CAF5-83EA8470A619}"/>
                </a:ext>
              </a:extLst>
            </p:cNvPr>
            <p:cNvSpPr/>
            <p:nvPr/>
          </p:nvSpPr>
          <p:spPr>
            <a:xfrm>
              <a:off x="1284464" y="5298563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329B3A0D-441A-4BA6-73DB-BE01236628FD}"/>
                </a:ext>
              </a:extLst>
            </p:cNvPr>
            <p:cNvSpPr/>
            <p:nvPr/>
          </p:nvSpPr>
          <p:spPr>
            <a:xfrm>
              <a:off x="1284464" y="2490137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424CD0BB-6D66-7946-16A0-6A46C93F6009}"/>
                </a:ext>
              </a:extLst>
            </p:cNvPr>
            <p:cNvSpPr/>
            <p:nvPr/>
          </p:nvSpPr>
          <p:spPr>
            <a:xfrm>
              <a:off x="1284464" y="3426279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06930FD-5D13-1F90-DBBD-887E0BE959FF}"/>
                </a:ext>
              </a:extLst>
            </p:cNvPr>
            <p:cNvSpPr/>
            <p:nvPr/>
          </p:nvSpPr>
          <p:spPr>
            <a:xfrm>
              <a:off x="1284464" y="4362421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E5DF99C1-B59D-205F-DD64-0D44FBC9870F}"/>
                </a:ext>
              </a:extLst>
            </p:cNvPr>
            <p:cNvSpPr/>
            <p:nvPr/>
          </p:nvSpPr>
          <p:spPr>
            <a:xfrm>
              <a:off x="1284464" y="6234706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231BF9C-14E4-6270-FBDC-00F928FDA905}"/>
              </a:ext>
            </a:extLst>
          </p:cNvPr>
          <p:cNvSpPr txBox="1"/>
          <p:nvPr/>
        </p:nvSpPr>
        <p:spPr>
          <a:xfrm>
            <a:off x="1501422" y="3078900"/>
            <a:ext cx="5889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변수 설명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EAC507-169F-DCAF-8837-5E2C95C55B73}"/>
              </a:ext>
            </a:extLst>
          </p:cNvPr>
          <p:cNvSpPr txBox="1"/>
          <p:nvPr/>
        </p:nvSpPr>
        <p:spPr>
          <a:xfrm>
            <a:off x="1501422" y="2158090"/>
            <a:ext cx="5889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데이터 추출과정</a:t>
            </a:r>
          </a:p>
        </p:txBody>
      </p:sp>
    </p:spTree>
    <p:extLst>
      <p:ext uri="{BB962C8B-B14F-4D97-AF65-F5344CB8AC3E}">
        <p14:creationId xmlns:p14="http://schemas.microsoft.com/office/powerpoint/2010/main" val="757891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E0540B8-AD44-9E52-802D-433C7C5CDC3A}"/>
              </a:ext>
            </a:extLst>
          </p:cNvPr>
          <p:cNvCxnSpPr>
            <a:cxnSpLocks/>
          </p:cNvCxnSpPr>
          <p:nvPr/>
        </p:nvCxnSpPr>
        <p:spPr>
          <a:xfrm>
            <a:off x="564445" y="0"/>
            <a:ext cx="0" cy="6858000"/>
          </a:xfrm>
          <a:prstGeom prst="line">
            <a:avLst/>
          </a:prstGeom>
          <a:ln w="38100">
            <a:solidFill>
              <a:srgbClr val="3B573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FDF4DAE-2DAF-8A15-15D8-B87196E97713}"/>
              </a:ext>
            </a:extLst>
          </p:cNvPr>
          <p:cNvSpPr txBox="1"/>
          <p:nvPr/>
        </p:nvSpPr>
        <p:spPr>
          <a:xfrm>
            <a:off x="251999" y="360000"/>
            <a:ext cx="11793243" cy="584775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데이터 추출과정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CAB5C-C03C-6A45-7CC9-798A454F4754}"/>
              </a:ext>
            </a:extLst>
          </p:cNvPr>
          <p:cNvSpPr txBox="1"/>
          <p:nvPr/>
        </p:nvSpPr>
        <p:spPr>
          <a:xfrm>
            <a:off x="251999" y="944775"/>
            <a:ext cx="11793243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근감소증 추출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F968C07-EEB6-0DFA-7DB8-9AEAF5A8F0B3}"/>
              </a:ext>
            </a:extLst>
          </p:cNvPr>
          <p:cNvSpPr/>
          <p:nvPr/>
        </p:nvSpPr>
        <p:spPr>
          <a:xfrm>
            <a:off x="1365656" y="1640934"/>
            <a:ext cx="2595141" cy="1262743"/>
          </a:xfrm>
          <a:prstGeom prst="roundRect">
            <a:avLst/>
          </a:prstGeom>
          <a:solidFill>
            <a:srgbClr val="3B573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전지점</a:t>
            </a:r>
            <a:r>
              <a:rPr lang="ko-KR" altLang="en-US" dirty="0"/>
              <a:t> 환자</a:t>
            </a:r>
            <a:endParaRPr lang="en-US" altLang="ko-KR" dirty="0"/>
          </a:p>
          <a:p>
            <a:pPr algn="ctr"/>
            <a:r>
              <a:rPr lang="en-US" altLang="ko-KR" dirty="0"/>
              <a:t>130080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CA1315B-EA65-6A7E-B6D4-65F7D46AF600}"/>
              </a:ext>
            </a:extLst>
          </p:cNvPr>
          <p:cNvSpPr/>
          <p:nvPr/>
        </p:nvSpPr>
        <p:spPr>
          <a:xfrm>
            <a:off x="1357747" y="3348956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초진 환자</a:t>
            </a:r>
            <a:endParaRPr lang="en-US" altLang="ko-KR" dirty="0"/>
          </a:p>
          <a:p>
            <a:pPr algn="ctr"/>
            <a:r>
              <a:rPr lang="en-US" altLang="ko-KR" dirty="0"/>
              <a:t>44829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C5AD72F-5347-9981-8D75-F0C12B377CD6}"/>
              </a:ext>
            </a:extLst>
          </p:cNvPr>
          <p:cNvSpPr/>
          <p:nvPr/>
        </p:nvSpPr>
        <p:spPr>
          <a:xfrm>
            <a:off x="1349838" y="5056977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초진 차트에서 정보가 추출가능한 환자</a:t>
            </a:r>
            <a:endParaRPr lang="en-US" altLang="ko-KR" dirty="0"/>
          </a:p>
          <a:p>
            <a:pPr algn="ctr"/>
            <a:r>
              <a:rPr lang="en-US" altLang="ko-KR" dirty="0"/>
              <a:t>44778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D915ED0-7981-29CB-C9A9-6C2488D50918}"/>
              </a:ext>
            </a:extLst>
          </p:cNvPr>
          <p:cNvSpPr/>
          <p:nvPr/>
        </p:nvSpPr>
        <p:spPr>
          <a:xfrm>
            <a:off x="4730371" y="5056977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2022.11.7~2024.03.03</a:t>
            </a:r>
            <a:r>
              <a:rPr lang="ko-KR" altLang="en-US" dirty="0"/>
              <a:t>내의 초진</a:t>
            </a:r>
            <a:endParaRPr lang="en-US" altLang="ko-KR" dirty="0"/>
          </a:p>
          <a:p>
            <a:pPr algn="ctr"/>
            <a:r>
              <a:rPr lang="en-US" altLang="ko-KR" dirty="0"/>
              <a:t>38306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D39008A-7FB2-039B-76A2-1D51A02410F4}"/>
              </a:ext>
            </a:extLst>
          </p:cNvPr>
          <p:cNvSpPr/>
          <p:nvPr/>
        </p:nvSpPr>
        <p:spPr>
          <a:xfrm>
            <a:off x="4729560" y="3348956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Age &gt;18</a:t>
            </a:r>
          </a:p>
          <a:p>
            <a:pPr algn="ctr"/>
            <a:r>
              <a:rPr lang="en-US" altLang="ko-KR" dirty="0"/>
              <a:t>37558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E0CB7E1-EA5C-A285-5F93-2FF762B5401C}"/>
              </a:ext>
            </a:extLst>
          </p:cNvPr>
          <p:cNvSpPr/>
          <p:nvPr/>
        </p:nvSpPr>
        <p:spPr>
          <a:xfrm>
            <a:off x="4729559" y="1640934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초진을 대면으로 한 환자</a:t>
            </a:r>
            <a:endParaRPr lang="en-US" altLang="ko-KR" dirty="0"/>
          </a:p>
          <a:p>
            <a:pPr algn="ctr"/>
            <a:r>
              <a:rPr lang="en-US" altLang="ko-KR" dirty="0"/>
              <a:t>24416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6A8228B-3BD9-7EB6-3EBB-B8665B92B8EA}"/>
              </a:ext>
            </a:extLst>
          </p:cNvPr>
          <p:cNvSpPr/>
          <p:nvPr/>
        </p:nvSpPr>
        <p:spPr>
          <a:xfrm>
            <a:off x="8101373" y="3348955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근감소증 환자 추출</a:t>
            </a:r>
            <a:endParaRPr lang="en-US" altLang="ko-KR" dirty="0"/>
          </a:p>
          <a:p>
            <a:pPr algn="ctr"/>
            <a:r>
              <a:rPr lang="ko-KR" altLang="en-US" dirty="0"/>
              <a:t>남</a:t>
            </a:r>
            <a:r>
              <a:rPr lang="en-US" altLang="ko-KR" dirty="0"/>
              <a:t>: 10 </a:t>
            </a:r>
            <a:r>
              <a:rPr lang="ko-KR" altLang="en-US" dirty="0"/>
              <a:t>여</a:t>
            </a:r>
            <a:r>
              <a:rPr lang="en-US" altLang="ko-KR" dirty="0"/>
              <a:t>: 1459</a:t>
            </a:r>
          </a:p>
          <a:p>
            <a:pPr algn="ctr"/>
            <a:r>
              <a:rPr lang="ko-KR" altLang="en-US" dirty="0"/>
              <a:t>총합 </a:t>
            </a:r>
            <a:r>
              <a:rPr lang="en-US" altLang="ko-KR" dirty="0"/>
              <a:t>1469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14A2699-1409-6C6E-22A3-D12515D4AA11}"/>
              </a:ext>
            </a:extLst>
          </p:cNvPr>
          <p:cNvCxnSpPr/>
          <p:nvPr/>
        </p:nvCxnSpPr>
        <p:spPr>
          <a:xfrm>
            <a:off x="2647408" y="2990491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06AAD91-D661-022C-7780-DB39E268559B}"/>
              </a:ext>
            </a:extLst>
          </p:cNvPr>
          <p:cNvCxnSpPr/>
          <p:nvPr/>
        </p:nvCxnSpPr>
        <p:spPr>
          <a:xfrm>
            <a:off x="2635005" y="4747404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584D43C-BB20-AF00-AA48-0198E95CF0F6}"/>
              </a:ext>
            </a:extLst>
          </p:cNvPr>
          <p:cNvCxnSpPr>
            <a:cxnSpLocks/>
          </p:cNvCxnSpPr>
          <p:nvPr/>
        </p:nvCxnSpPr>
        <p:spPr>
          <a:xfrm>
            <a:off x="4254797" y="5633714"/>
            <a:ext cx="242441" cy="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D28F664-62EE-FB31-17C5-E11A136129B0}"/>
              </a:ext>
            </a:extLst>
          </p:cNvPr>
          <p:cNvCxnSpPr>
            <a:cxnSpLocks/>
          </p:cNvCxnSpPr>
          <p:nvPr/>
        </p:nvCxnSpPr>
        <p:spPr>
          <a:xfrm flipV="1">
            <a:off x="6060734" y="4724400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4290CE9-13DE-68B7-1905-0BCA5E9F7372}"/>
              </a:ext>
            </a:extLst>
          </p:cNvPr>
          <p:cNvCxnSpPr>
            <a:cxnSpLocks/>
          </p:cNvCxnSpPr>
          <p:nvPr/>
        </p:nvCxnSpPr>
        <p:spPr>
          <a:xfrm flipV="1">
            <a:off x="6091603" y="2987615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470F6D1-C48A-6824-4E82-F086ECBCA03D}"/>
              </a:ext>
            </a:extLst>
          </p:cNvPr>
          <p:cNvCxnSpPr>
            <a:cxnSpLocks/>
          </p:cNvCxnSpPr>
          <p:nvPr/>
        </p:nvCxnSpPr>
        <p:spPr>
          <a:xfrm>
            <a:off x="7584734" y="2903677"/>
            <a:ext cx="351568" cy="288097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616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E0540B8-AD44-9E52-802D-433C7C5CDC3A}"/>
              </a:ext>
            </a:extLst>
          </p:cNvPr>
          <p:cNvCxnSpPr>
            <a:cxnSpLocks/>
          </p:cNvCxnSpPr>
          <p:nvPr/>
        </p:nvCxnSpPr>
        <p:spPr>
          <a:xfrm>
            <a:off x="564445" y="0"/>
            <a:ext cx="0" cy="6858000"/>
          </a:xfrm>
          <a:prstGeom prst="line">
            <a:avLst/>
          </a:prstGeom>
          <a:ln w="38100">
            <a:solidFill>
              <a:srgbClr val="3B573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9BF3A8E-7BF1-3AF3-ED89-92EA1AEB20F6}"/>
              </a:ext>
            </a:extLst>
          </p:cNvPr>
          <p:cNvSpPr txBox="1"/>
          <p:nvPr/>
        </p:nvSpPr>
        <p:spPr>
          <a:xfrm>
            <a:off x="251999" y="360000"/>
            <a:ext cx="11793243" cy="584775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데이터 추출과정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CAB5C-C03C-6A45-7CC9-798A454F4754}"/>
              </a:ext>
            </a:extLst>
          </p:cNvPr>
          <p:cNvSpPr txBox="1"/>
          <p:nvPr/>
        </p:nvSpPr>
        <p:spPr>
          <a:xfrm>
            <a:off x="251999" y="944775"/>
            <a:ext cx="11793243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목표 집단 추출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F968C07-EEB6-0DFA-7DB8-9AEAF5A8F0B3}"/>
              </a:ext>
            </a:extLst>
          </p:cNvPr>
          <p:cNvSpPr/>
          <p:nvPr/>
        </p:nvSpPr>
        <p:spPr>
          <a:xfrm>
            <a:off x="5072943" y="1935236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약을 </a:t>
            </a:r>
            <a:r>
              <a:rPr lang="en-US" altLang="ko-KR" dirty="0"/>
              <a:t>(2-1,2-2), (2-1,2)</a:t>
            </a:r>
          </a:p>
          <a:p>
            <a:pPr algn="ctr"/>
            <a:r>
              <a:rPr lang="ko-KR" altLang="en-US" dirty="0"/>
              <a:t>초진 </a:t>
            </a:r>
            <a:r>
              <a:rPr lang="en-US" altLang="ko-KR" dirty="0"/>
              <a:t>+120</a:t>
            </a:r>
            <a:r>
              <a:rPr lang="ko-KR" altLang="en-US" dirty="0"/>
              <a:t>일 </a:t>
            </a:r>
            <a:endParaRPr lang="en-US" altLang="ko-KR" dirty="0"/>
          </a:p>
          <a:p>
            <a:pPr algn="ctr"/>
            <a:r>
              <a:rPr lang="ko-KR" altLang="en-US" dirty="0"/>
              <a:t>이전</a:t>
            </a:r>
            <a:r>
              <a:rPr lang="en-US" altLang="ko-KR" dirty="0"/>
              <a:t> </a:t>
            </a:r>
            <a:r>
              <a:rPr lang="ko-KR" altLang="en-US" dirty="0"/>
              <a:t>방문</a:t>
            </a:r>
            <a:endParaRPr lang="en-US" altLang="ko-KR" dirty="0"/>
          </a:p>
          <a:p>
            <a:pPr algn="ctr"/>
            <a:r>
              <a:rPr lang="en-US" altLang="ko-KR" dirty="0"/>
              <a:t>42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CA1315B-EA65-6A7E-B6D4-65F7D46AF600}"/>
              </a:ext>
            </a:extLst>
          </p:cNvPr>
          <p:cNvSpPr/>
          <p:nvPr/>
        </p:nvSpPr>
        <p:spPr>
          <a:xfrm>
            <a:off x="1357489" y="2968598"/>
            <a:ext cx="2595141" cy="1262743"/>
          </a:xfrm>
          <a:prstGeom prst="roundRect">
            <a:avLst/>
          </a:prstGeom>
          <a:solidFill>
            <a:srgbClr val="3B573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근감소증 환자 추출</a:t>
            </a:r>
            <a:endParaRPr lang="en-US" altLang="ko-KR" dirty="0"/>
          </a:p>
          <a:p>
            <a:pPr algn="ctr"/>
            <a:r>
              <a:rPr lang="ko-KR" altLang="en-US" dirty="0"/>
              <a:t>남</a:t>
            </a:r>
            <a:r>
              <a:rPr lang="en-US" altLang="ko-KR" dirty="0"/>
              <a:t>: 10 </a:t>
            </a:r>
            <a:r>
              <a:rPr lang="ko-KR" altLang="en-US" dirty="0"/>
              <a:t>여</a:t>
            </a:r>
            <a:r>
              <a:rPr lang="en-US" altLang="ko-KR" dirty="0"/>
              <a:t>: 1459</a:t>
            </a:r>
          </a:p>
          <a:p>
            <a:pPr algn="ctr"/>
            <a:r>
              <a:rPr lang="ko-KR" altLang="en-US" dirty="0"/>
              <a:t>총합 </a:t>
            </a:r>
            <a:r>
              <a:rPr lang="en-US" altLang="ko-KR" dirty="0"/>
              <a:t>1469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C5AD72F-5347-9981-8D75-F0C12B377CD6}"/>
              </a:ext>
            </a:extLst>
          </p:cNvPr>
          <p:cNvSpPr/>
          <p:nvPr/>
        </p:nvSpPr>
        <p:spPr>
          <a:xfrm>
            <a:off x="5072943" y="4231341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인바디</a:t>
            </a:r>
            <a:r>
              <a:rPr lang="ko-KR" altLang="en-US" dirty="0"/>
              <a:t> 기록이 </a:t>
            </a:r>
            <a:r>
              <a:rPr lang="en-US" altLang="ko-KR" dirty="0"/>
              <a:t>3</a:t>
            </a:r>
            <a:r>
              <a:rPr lang="ko-KR" altLang="en-US" dirty="0"/>
              <a:t>번 </a:t>
            </a:r>
            <a:endParaRPr lang="en-US" altLang="ko-KR" dirty="0"/>
          </a:p>
          <a:p>
            <a:pPr algn="ctr"/>
            <a:r>
              <a:rPr lang="ko-KR" altLang="en-US" dirty="0"/>
              <a:t>이상 있는 환자</a:t>
            </a:r>
            <a:endParaRPr lang="en-US" altLang="ko-KR" dirty="0"/>
          </a:p>
          <a:p>
            <a:pPr algn="ctr"/>
            <a:r>
              <a:rPr lang="en-US" altLang="ko-KR" dirty="0"/>
              <a:t>27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E0CB7E1-EA5C-A285-5F93-2FF762B5401C}"/>
              </a:ext>
            </a:extLst>
          </p:cNvPr>
          <p:cNvSpPr/>
          <p:nvPr/>
        </p:nvSpPr>
        <p:spPr>
          <a:xfrm>
            <a:off x="8657058" y="3033945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두 집단 사이의 합집합</a:t>
            </a:r>
            <a:endParaRPr lang="en-US" altLang="ko-KR" dirty="0"/>
          </a:p>
          <a:p>
            <a:pPr algn="ctr"/>
            <a:r>
              <a:rPr lang="en-US" altLang="ko-KR" dirty="0"/>
              <a:t>54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7C34DC3-9CA1-443F-BFF9-E0364BC915EB}"/>
              </a:ext>
            </a:extLst>
          </p:cNvPr>
          <p:cNvCxnSpPr>
            <a:cxnSpLocks/>
          </p:cNvCxnSpPr>
          <p:nvPr/>
        </p:nvCxnSpPr>
        <p:spPr>
          <a:xfrm>
            <a:off x="4229523" y="4558593"/>
            <a:ext cx="414068" cy="304556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A29FB82-B564-5A90-1B2B-1F966ACCB84C}"/>
              </a:ext>
            </a:extLst>
          </p:cNvPr>
          <p:cNvCxnSpPr>
            <a:cxnSpLocks/>
          </p:cNvCxnSpPr>
          <p:nvPr/>
        </p:nvCxnSpPr>
        <p:spPr>
          <a:xfrm flipV="1">
            <a:off x="4229523" y="2894126"/>
            <a:ext cx="414068" cy="304556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D3E1DF1E-4025-AFCF-6453-291A5619B7A5}"/>
              </a:ext>
            </a:extLst>
          </p:cNvPr>
          <p:cNvCxnSpPr>
            <a:cxnSpLocks/>
          </p:cNvCxnSpPr>
          <p:nvPr/>
        </p:nvCxnSpPr>
        <p:spPr>
          <a:xfrm>
            <a:off x="7966097" y="3016418"/>
            <a:ext cx="414068" cy="304556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8CE09A2E-14DB-B3BF-3F7A-46235BAFA438}"/>
              </a:ext>
            </a:extLst>
          </p:cNvPr>
          <p:cNvCxnSpPr>
            <a:cxnSpLocks/>
          </p:cNvCxnSpPr>
          <p:nvPr/>
        </p:nvCxnSpPr>
        <p:spPr>
          <a:xfrm flipV="1">
            <a:off x="7944977" y="4296688"/>
            <a:ext cx="414068" cy="304556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7477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E0540B8-AD44-9E52-802D-433C7C5CDC3A}"/>
              </a:ext>
            </a:extLst>
          </p:cNvPr>
          <p:cNvCxnSpPr>
            <a:cxnSpLocks/>
          </p:cNvCxnSpPr>
          <p:nvPr/>
        </p:nvCxnSpPr>
        <p:spPr>
          <a:xfrm>
            <a:off x="564445" y="0"/>
            <a:ext cx="0" cy="6858000"/>
          </a:xfrm>
          <a:prstGeom prst="line">
            <a:avLst/>
          </a:prstGeom>
          <a:ln w="38100">
            <a:solidFill>
              <a:srgbClr val="3B573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9BF3A8E-7BF1-3AF3-ED89-92EA1AEB20F6}"/>
              </a:ext>
            </a:extLst>
          </p:cNvPr>
          <p:cNvSpPr txBox="1"/>
          <p:nvPr/>
        </p:nvSpPr>
        <p:spPr>
          <a:xfrm>
            <a:off x="251999" y="360000"/>
            <a:ext cx="11793243" cy="584775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데이터 추출과정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CAB5C-C03C-6A45-7CC9-798A454F4754}"/>
              </a:ext>
            </a:extLst>
          </p:cNvPr>
          <p:cNvSpPr txBox="1"/>
          <p:nvPr/>
        </p:nvSpPr>
        <p:spPr>
          <a:xfrm>
            <a:off x="251999" y="944775"/>
            <a:ext cx="11793243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설명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0F5AB-B2F0-753B-5C90-3FA52C6DFA07}"/>
              </a:ext>
            </a:extLst>
          </p:cNvPr>
          <p:cNvSpPr txBox="1"/>
          <p:nvPr/>
        </p:nvSpPr>
        <p:spPr>
          <a:xfrm>
            <a:off x="1071350" y="1929660"/>
            <a:ext cx="84889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일차적으로 남자와 여자를 분리한 뒤 각각 다른 기준으로 근감소증 환자를 추출하여 두 집합을 </a:t>
            </a:r>
            <a:r>
              <a:rPr lang="ko-KR" altLang="en-US" dirty="0" err="1"/>
              <a:t>합첬습니다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대</a:t>
            </a:r>
            <a:r>
              <a:rPr lang="en-US" altLang="ko-KR" dirty="0"/>
              <a:t>-</a:t>
            </a:r>
            <a:r>
              <a:rPr lang="ko-KR" altLang="en-US" dirty="0"/>
              <a:t>대</a:t>
            </a:r>
            <a:r>
              <a:rPr lang="en-US" altLang="ko-KR" dirty="0"/>
              <a:t>-</a:t>
            </a:r>
            <a:r>
              <a:rPr lang="ko-KR" altLang="en-US" dirty="0"/>
              <a:t>대 로 </a:t>
            </a:r>
            <a:r>
              <a:rPr lang="en-US" altLang="ko-KR" dirty="0"/>
              <a:t>2-1 - 2-2 – </a:t>
            </a:r>
            <a:r>
              <a:rPr lang="ko-KR" altLang="en-US" dirty="0" err="1"/>
              <a:t>재접수</a:t>
            </a:r>
            <a:r>
              <a:rPr lang="ko-KR" altLang="en-US" dirty="0"/>
              <a:t> 가 이루어진 </a:t>
            </a:r>
            <a:r>
              <a:rPr lang="en-US" altLang="ko-KR" dirty="0"/>
              <a:t>N</a:t>
            </a:r>
            <a:r>
              <a:rPr lang="ko-KR" altLang="en-US" dirty="0"/>
              <a:t>수가 부족하다고 판단하여</a:t>
            </a:r>
            <a:r>
              <a:rPr lang="en-US" altLang="ko-KR" dirty="0"/>
              <a:t>, 3</a:t>
            </a:r>
            <a:r>
              <a:rPr lang="ko-KR" altLang="en-US" dirty="0" err="1"/>
              <a:t>번이상</a:t>
            </a:r>
            <a:r>
              <a:rPr lang="ko-KR" altLang="en-US" dirty="0"/>
              <a:t> </a:t>
            </a:r>
            <a:r>
              <a:rPr lang="ko-KR" altLang="en-US" dirty="0" err="1"/>
              <a:t>인바디</a:t>
            </a:r>
            <a:r>
              <a:rPr lang="ko-KR" altLang="en-US" dirty="0"/>
              <a:t> 결과가 있는 근감소증 환자를 추가적으로 포함시켰습니다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11558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E0540B8-AD44-9E52-802D-433C7C5CDC3A}"/>
              </a:ext>
            </a:extLst>
          </p:cNvPr>
          <p:cNvCxnSpPr>
            <a:cxnSpLocks/>
          </p:cNvCxnSpPr>
          <p:nvPr/>
        </p:nvCxnSpPr>
        <p:spPr>
          <a:xfrm>
            <a:off x="564445" y="0"/>
            <a:ext cx="0" cy="6858000"/>
          </a:xfrm>
          <a:prstGeom prst="line">
            <a:avLst/>
          </a:prstGeom>
          <a:ln w="38100">
            <a:solidFill>
              <a:srgbClr val="3B573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9BF3A8E-7BF1-3AF3-ED89-92EA1AEB20F6}"/>
              </a:ext>
            </a:extLst>
          </p:cNvPr>
          <p:cNvSpPr txBox="1"/>
          <p:nvPr/>
        </p:nvSpPr>
        <p:spPr>
          <a:xfrm>
            <a:off x="251999" y="360000"/>
            <a:ext cx="11793243" cy="584775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변수 설명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CAB5C-C03C-6A45-7CC9-798A454F4754}"/>
              </a:ext>
            </a:extLst>
          </p:cNvPr>
          <p:cNvSpPr txBox="1"/>
          <p:nvPr/>
        </p:nvSpPr>
        <p:spPr>
          <a:xfrm>
            <a:off x="251999" y="944775"/>
            <a:ext cx="11793243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감량 경과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9275E41-BA14-73D6-C6A9-63CD9A656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8868315"/>
              </p:ext>
            </p:extLst>
          </p:nvPr>
        </p:nvGraphicFramePr>
        <p:xfrm>
          <a:off x="737220" y="1997207"/>
          <a:ext cx="5358780" cy="387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443">
                  <a:extLst>
                    <a:ext uri="{9D8B030D-6E8A-4147-A177-3AD203B41FA5}">
                      <a16:colId xmlns:a16="http://schemas.microsoft.com/office/drawing/2014/main" val="2909034596"/>
                    </a:ext>
                  </a:extLst>
                </a:gridCol>
                <a:gridCol w="3601337">
                  <a:extLst>
                    <a:ext uri="{9D8B030D-6E8A-4147-A177-3AD203B41FA5}">
                      <a16:colId xmlns:a16="http://schemas.microsoft.com/office/drawing/2014/main" val="97344486"/>
                    </a:ext>
                  </a:extLst>
                </a:gridCol>
              </a:tblGrid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Height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537667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Date_(number)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Number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번째 방문 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4191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ASM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사지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골격근량의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4328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ASMI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ASM/ 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키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(m)^2)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003093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Weight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몸무게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596305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BMI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몸무게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/ 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키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(m)^2) 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45184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SMM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골격근량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905933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PBF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체지방률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274463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8C4ACB1-0360-EBB7-4D21-2159B921A0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743282"/>
              </p:ext>
            </p:extLst>
          </p:nvPr>
        </p:nvGraphicFramePr>
        <p:xfrm>
          <a:off x="6413285" y="1997207"/>
          <a:ext cx="5358780" cy="387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443">
                  <a:extLst>
                    <a:ext uri="{9D8B030D-6E8A-4147-A177-3AD203B41FA5}">
                      <a16:colId xmlns:a16="http://schemas.microsoft.com/office/drawing/2014/main" val="2909034596"/>
                    </a:ext>
                  </a:extLst>
                </a:gridCol>
                <a:gridCol w="3601337">
                  <a:extLst>
                    <a:ext uri="{9D8B030D-6E8A-4147-A177-3AD203B41FA5}">
                      <a16:colId xmlns:a16="http://schemas.microsoft.com/office/drawing/2014/main" val="97344486"/>
                    </a:ext>
                  </a:extLst>
                </a:gridCol>
              </a:tblGrid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MaxVital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최고 혈압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537667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MinVital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최저혈압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4191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Pulse 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맥박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4328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MedicineName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처방 받은 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003093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Memo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처방 받은 약의 차수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596305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Period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재방문까지 걸린 기간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45184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905933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274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3151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206</Words>
  <Application>Microsoft Office PowerPoint</Application>
  <PresentationFormat>와이드스크린</PresentationFormat>
  <Paragraphs>70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맑은 고딕</vt:lpstr>
      <vt:lpstr>프리젠테이션 7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한만휘</dc:creator>
  <cp:lastModifiedBy>성준 정</cp:lastModifiedBy>
  <cp:revision>16</cp:revision>
  <dcterms:created xsi:type="dcterms:W3CDTF">2024-04-27T08:24:51Z</dcterms:created>
  <dcterms:modified xsi:type="dcterms:W3CDTF">2024-07-24T01:43:05Z</dcterms:modified>
</cp:coreProperties>
</file>

<file path=docProps/thumbnail.jpeg>
</file>